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diagrams/quickStyle1.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diagrams/colors1.xml" ContentType="application/vnd.openxmlformats-officedocument.drawingml.diagramColors+xml"/>
  <Override PartName="/docProps/app.xml" ContentType="application/vnd.openxmlformats-officedocument.extended-properties+xml"/>
  <Override PartName="/ppt/slides/slide5.xml" ContentType="application/vnd.openxmlformats-officedocument.presentationml.slide+xml"/>
  <Override PartName="/ppt/diagrams/layout1.xml" ContentType="application/vnd.openxmlformats-officedocument.drawingml.diagramLayout+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Layouts/slideLayout13.xml" ContentType="application/vnd.openxmlformats-officedocument.presentationml.slideLayout+xml"/>
  <Default Extension="bin" ContentType="application/vnd.openxmlformats-officedocument.presentationml.printerSettings"/>
  <Override PartName="/ppt/diagrams/data1.xml" ContentType="application/vnd.openxmlformats-officedocument.drawingml.diagramData+xml"/>
  <Default Extension="rels" ContentType="application/vnd.openxmlformats-package.relationships+xml"/>
  <Override PartName="/ppt/slides/slide9.xml" ContentType="application/vnd.openxmlformats-officedocument.presentationml.slide+xml"/>
  <Override PartName="/ppt/diagrams/drawing1.xml" ContentType="application/vnd.ms-office.drawingml.diagramDrawing+xml"/>
  <Override PartName="/ppt/slides/slide13.xml" ContentType="application/vnd.openxmlformats-officedocument.presentationml.slide+xml"/>
  <Override PartName="/ppt/slides/slide6.xml" ContentType="application/vnd.openxmlformats-officedocument.presentationml.slide+xml"/>
  <Default Extension="pdf" ContentType="application/pdf"/>
  <Override PartName="/ppt/slideLayouts/slideLayout12.xml" ContentType="application/vnd.openxmlformats-officedocument.presentationml.slideLayout+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972" r:id="rId1"/>
  </p:sldMasterIdLst>
  <p:sldIdLst>
    <p:sldId id="256" r:id="rId2"/>
    <p:sldId id="257" r:id="rId3"/>
    <p:sldId id="258" r:id="rId4"/>
    <p:sldId id="265" r:id="rId5"/>
    <p:sldId id="266" r:id="rId6"/>
    <p:sldId id="267" r:id="rId7"/>
    <p:sldId id="270" r:id="rId8"/>
    <p:sldId id="262" r:id="rId9"/>
    <p:sldId id="268" r:id="rId10"/>
    <p:sldId id="260" r:id="rId11"/>
    <p:sldId id="261" r:id="rId12"/>
    <p:sldId id="263" r:id="rId13"/>
    <p:sldId id="269"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100" d="100"/>
          <a:sy n="100" d="100"/>
        </p:scale>
        <p:origin x="-584"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presProps" Target="pres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printerSettings" Target="printerSettings/printerSettings1.bin"/><Relationship Id="rId12" Type="http://schemas.openxmlformats.org/officeDocument/2006/relationships/slide" Target="slides/slide11.xml"/><Relationship Id="rId17" Type="http://schemas.openxmlformats.org/officeDocument/2006/relationships/viewProps" Target="viewProps.xml"/><Relationship Id="rId19" Type="http://schemas.openxmlformats.org/officeDocument/2006/relationships/tableStyles" Target="tableStyle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theme" Target="theme/theme1.xml"/></Relationships>
</file>

<file path=ppt/diagrams/_rels/drawing1.xml.rels><?xml version="1.0" encoding="UTF-8" standalone="yes"?>
<Relationships xmlns="http://schemas.openxmlformats.org/package/2006/relationships"><Relationship Id="rId1" Type="http://schemas.openxmlformats.org/officeDocument/2006/relationships/image" Target="../media/image2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AF820C-5E60-A548-9422-0A8EDB363EDB}" type="doc">
      <dgm:prSet loTypeId="urn:microsoft.com/office/officeart/2005/8/layout/hList1" loCatId="list" qsTypeId="urn:microsoft.com/office/officeart/2005/8/quickstyle/simple4" qsCatId="simple" csTypeId="urn:microsoft.com/office/officeart/2005/8/colors/accent1_2" csCatId="accent1" phldr="1"/>
      <dgm:spPr/>
      <dgm:t>
        <a:bodyPr/>
        <a:lstStyle/>
        <a:p>
          <a:endParaRPr lang="en-US"/>
        </a:p>
      </dgm:t>
    </dgm:pt>
    <dgm:pt modelId="{4C1C9106-D0E7-3B49-BEFE-675B87D35A1D}">
      <dgm:prSet phldrT="[Text]" custT="1"/>
      <dgm:spPr/>
      <dgm:t>
        <a:bodyPr/>
        <a:lstStyle/>
        <a:p>
          <a:r>
            <a:rPr lang="en-US" sz="4000" dirty="0" smtClean="0">
              <a:solidFill>
                <a:srgbClr val="0000FF"/>
              </a:solidFill>
            </a:rPr>
            <a:t>Pros</a:t>
          </a:r>
          <a:endParaRPr lang="en-US" sz="4000" dirty="0">
            <a:solidFill>
              <a:srgbClr val="0000FF"/>
            </a:solidFill>
          </a:endParaRPr>
        </a:p>
      </dgm:t>
    </dgm:pt>
    <dgm:pt modelId="{E7319634-1C13-584F-A61D-6E8BCE0AF0E9}" type="parTrans" cxnId="{6CB30504-295C-9741-A2AE-482F98D7431F}">
      <dgm:prSet/>
      <dgm:spPr/>
      <dgm:t>
        <a:bodyPr/>
        <a:lstStyle/>
        <a:p>
          <a:endParaRPr lang="en-US"/>
        </a:p>
      </dgm:t>
    </dgm:pt>
    <dgm:pt modelId="{E4A0BBC8-B9B6-474F-9AA1-0EF02349B4BB}" type="sibTrans" cxnId="{6CB30504-295C-9741-A2AE-482F98D7431F}">
      <dgm:prSet/>
      <dgm:spPr/>
      <dgm:t>
        <a:bodyPr/>
        <a:lstStyle/>
        <a:p>
          <a:endParaRPr lang="en-US"/>
        </a:p>
      </dgm:t>
    </dgm:pt>
    <dgm:pt modelId="{F14C9890-87C5-F643-8A01-9286C27F7DF4}">
      <dgm:prSet phldrT="[Text]" custT="1"/>
      <dgm:spPr/>
      <dgm:t>
        <a:bodyPr/>
        <a:lstStyle/>
        <a:p>
          <a:r>
            <a:rPr lang="en-US" sz="2000" dirty="0" smtClean="0"/>
            <a:t>Effective language strategies include a revamping on assessment tools as well as inclusion of academic language in the content areas. Providing </a:t>
          </a:r>
          <a:r>
            <a:rPr lang="en-US" sz="2000" dirty="0" err="1" smtClean="0"/>
            <a:t>ELL’s</a:t>
          </a:r>
          <a:r>
            <a:rPr lang="en-US" sz="2000" dirty="0" smtClean="0"/>
            <a:t> with academic language skills will develop both the language and knowledge in the content. (Gibbons, B.A., 2003)</a:t>
          </a:r>
          <a:endParaRPr lang="en-US" sz="2000" dirty="0"/>
        </a:p>
      </dgm:t>
    </dgm:pt>
    <dgm:pt modelId="{1FA30F73-399E-D442-8E6D-EDEAC8A055A3}" type="parTrans" cxnId="{334E8034-EFBD-4B4D-ADA4-7D8572DF940B}">
      <dgm:prSet/>
      <dgm:spPr/>
      <dgm:t>
        <a:bodyPr/>
        <a:lstStyle/>
        <a:p>
          <a:endParaRPr lang="en-US"/>
        </a:p>
      </dgm:t>
    </dgm:pt>
    <dgm:pt modelId="{6C990FCE-EA1E-1C4C-9346-3EEE0984E046}" type="sibTrans" cxnId="{334E8034-EFBD-4B4D-ADA4-7D8572DF940B}">
      <dgm:prSet/>
      <dgm:spPr/>
      <dgm:t>
        <a:bodyPr/>
        <a:lstStyle/>
        <a:p>
          <a:endParaRPr lang="en-US"/>
        </a:p>
      </dgm:t>
    </dgm:pt>
    <dgm:pt modelId="{16F61482-0297-AA4E-9B11-07E731FD124E}">
      <dgm:prSet phldrT="[Text]" custT="1"/>
      <dgm:spPr/>
      <dgm:t>
        <a:bodyPr/>
        <a:lstStyle/>
        <a:p>
          <a:r>
            <a:rPr lang="en-US" sz="4000" dirty="0" smtClean="0">
              <a:solidFill>
                <a:srgbClr val="FF6600"/>
              </a:solidFill>
            </a:rPr>
            <a:t>Cons</a:t>
          </a:r>
          <a:endParaRPr lang="en-US" sz="4000" dirty="0">
            <a:solidFill>
              <a:srgbClr val="FF6600"/>
            </a:solidFill>
          </a:endParaRPr>
        </a:p>
      </dgm:t>
    </dgm:pt>
    <dgm:pt modelId="{8330F499-2DCC-1345-8F2B-2A6AA9E052E0}" type="parTrans" cxnId="{FDE1ED0D-11D2-9548-A80C-05BF00BBD0ED}">
      <dgm:prSet/>
      <dgm:spPr/>
      <dgm:t>
        <a:bodyPr/>
        <a:lstStyle/>
        <a:p>
          <a:endParaRPr lang="en-US"/>
        </a:p>
      </dgm:t>
    </dgm:pt>
    <dgm:pt modelId="{184ADDF6-0D50-214E-9168-C6EA7E6552D3}" type="sibTrans" cxnId="{FDE1ED0D-11D2-9548-A80C-05BF00BBD0ED}">
      <dgm:prSet/>
      <dgm:spPr/>
      <dgm:t>
        <a:bodyPr/>
        <a:lstStyle/>
        <a:p>
          <a:endParaRPr lang="en-US"/>
        </a:p>
      </dgm:t>
    </dgm:pt>
    <dgm:pt modelId="{A1E11058-9A9C-FE42-AA28-2F1649B6ACF1}">
      <dgm:prSet custT="1"/>
      <dgm:spPr/>
      <dgm:t>
        <a:bodyPr/>
        <a:lstStyle/>
        <a:p>
          <a:r>
            <a:rPr lang="en-US" sz="2000" dirty="0" smtClean="0"/>
            <a:t>Since the No Child Left Behind Act teachers are left with teaching for the test and little time is left to develop language assessment as well as language based lesson plans. In addition no assessment has been developed on the testing of the content in the home language. </a:t>
          </a:r>
          <a:endParaRPr lang="en-US" sz="2000" dirty="0"/>
        </a:p>
      </dgm:t>
    </dgm:pt>
    <dgm:pt modelId="{A9E80CA6-90A1-C545-82E6-922EF273B31C}" type="parTrans" cxnId="{6F39A2FC-C6CC-294D-BC8E-83A353E0205D}">
      <dgm:prSet/>
      <dgm:spPr/>
      <dgm:t>
        <a:bodyPr/>
        <a:lstStyle/>
        <a:p>
          <a:endParaRPr lang="en-US"/>
        </a:p>
      </dgm:t>
    </dgm:pt>
    <dgm:pt modelId="{56BC5400-62CA-1049-9661-1512DD431C2B}" type="sibTrans" cxnId="{6F39A2FC-C6CC-294D-BC8E-83A353E0205D}">
      <dgm:prSet/>
      <dgm:spPr/>
      <dgm:t>
        <a:bodyPr/>
        <a:lstStyle/>
        <a:p>
          <a:endParaRPr lang="en-US"/>
        </a:p>
      </dgm:t>
    </dgm:pt>
    <dgm:pt modelId="{66D8B887-7AB9-4B4B-8C06-BD66CBE6CC3A}" type="pres">
      <dgm:prSet presAssocID="{BFAF820C-5E60-A548-9422-0A8EDB363EDB}" presName="Name0" presStyleCnt="0">
        <dgm:presLayoutVars>
          <dgm:dir/>
          <dgm:animLvl val="lvl"/>
          <dgm:resizeHandles val="exact"/>
        </dgm:presLayoutVars>
      </dgm:prSet>
      <dgm:spPr/>
      <dgm:t>
        <a:bodyPr/>
        <a:lstStyle/>
        <a:p>
          <a:endParaRPr lang="en-US"/>
        </a:p>
      </dgm:t>
    </dgm:pt>
    <dgm:pt modelId="{FDB01BA0-878D-EE43-A5CF-DA606DB5F4DE}" type="pres">
      <dgm:prSet presAssocID="{4C1C9106-D0E7-3B49-BEFE-675B87D35A1D}" presName="composite" presStyleCnt="0"/>
      <dgm:spPr/>
    </dgm:pt>
    <dgm:pt modelId="{1087498B-569D-7849-B04B-A97C018D5073}" type="pres">
      <dgm:prSet presAssocID="{4C1C9106-D0E7-3B49-BEFE-675B87D35A1D}" presName="parTx" presStyleLbl="alignNode1" presStyleIdx="0" presStyleCnt="2" custLinFactNeighborX="-11106" custLinFactNeighborY="-2765">
        <dgm:presLayoutVars>
          <dgm:chMax val="0"/>
          <dgm:chPref val="0"/>
          <dgm:bulletEnabled val="1"/>
        </dgm:presLayoutVars>
      </dgm:prSet>
      <dgm:spPr/>
      <dgm:t>
        <a:bodyPr/>
        <a:lstStyle/>
        <a:p>
          <a:endParaRPr lang="en-US"/>
        </a:p>
      </dgm:t>
    </dgm:pt>
    <dgm:pt modelId="{76C03CE3-3C43-154E-B75C-95698C2A8BC1}" type="pres">
      <dgm:prSet presAssocID="{4C1C9106-D0E7-3B49-BEFE-675B87D35A1D}" presName="desTx" presStyleLbl="alignAccFollowNode1" presStyleIdx="0" presStyleCnt="2" custScaleY="102447" custLinFactNeighborX="-21828" custLinFactNeighborY="-1118">
        <dgm:presLayoutVars>
          <dgm:bulletEnabled val="1"/>
        </dgm:presLayoutVars>
      </dgm:prSet>
      <dgm:spPr/>
      <dgm:t>
        <a:bodyPr/>
        <a:lstStyle/>
        <a:p>
          <a:endParaRPr lang="en-US"/>
        </a:p>
      </dgm:t>
    </dgm:pt>
    <dgm:pt modelId="{29369202-A33C-814A-A5B3-EF1B7D344CB7}" type="pres">
      <dgm:prSet presAssocID="{E4A0BBC8-B9B6-474F-9AA1-0EF02349B4BB}" presName="space" presStyleCnt="0"/>
      <dgm:spPr/>
    </dgm:pt>
    <dgm:pt modelId="{D6389700-0161-AC4C-B9AE-04702F313AB5}" type="pres">
      <dgm:prSet presAssocID="{16F61482-0297-AA4E-9B11-07E731FD124E}" presName="composite" presStyleCnt="0"/>
      <dgm:spPr/>
    </dgm:pt>
    <dgm:pt modelId="{20B62020-C213-B445-BDA3-3E3DD6DE7371}" type="pres">
      <dgm:prSet presAssocID="{16F61482-0297-AA4E-9B11-07E731FD124E}" presName="parTx" presStyleLbl="alignNode1" presStyleIdx="1" presStyleCnt="2" custLinFactNeighborX="5852" custLinFactNeighborY="-18278">
        <dgm:presLayoutVars>
          <dgm:chMax val="0"/>
          <dgm:chPref val="0"/>
          <dgm:bulletEnabled val="1"/>
        </dgm:presLayoutVars>
      </dgm:prSet>
      <dgm:spPr/>
      <dgm:t>
        <a:bodyPr/>
        <a:lstStyle/>
        <a:p>
          <a:endParaRPr lang="en-US"/>
        </a:p>
      </dgm:t>
    </dgm:pt>
    <dgm:pt modelId="{490138A3-1A5C-2743-AC4B-51B6C9F330B5}" type="pres">
      <dgm:prSet presAssocID="{16F61482-0297-AA4E-9B11-07E731FD124E}" presName="desTx" presStyleLbl="alignAccFollowNode1" presStyleIdx="1" presStyleCnt="2" custLinFactNeighborX="161" custLinFactNeighborY="9245">
        <dgm:presLayoutVars>
          <dgm:bulletEnabled val="1"/>
        </dgm:presLayoutVars>
      </dgm:prSet>
      <dgm:spPr/>
      <dgm:t>
        <a:bodyPr/>
        <a:lstStyle/>
        <a:p>
          <a:endParaRPr lang="en-US"/>
        </a:p>
      </dgm:t>
    </dgm:pt>
  </dgm:ptLst>
  <dgm:cxnLst>
    <dgm:cxn modelId="{6A941C8A-6372-CF48-91AA-EF1F65C674CE}" type="presOf" srcId="{A1E11058-9A9C-FE42-AA28-2F1649B6ACF1}" destId="{490138A3-1A5C-2743-AC4B-51B6C9F330B5}" srcOrd="0" destOrd="0" presId="urn:microsoft.com/office/officeart/2005/8/layout/hList1"/>
    <dgm:cxn modelId="{78398102-68A2-6A48-912B-21C907891891}" type="presOf" srcId="{BFAF820C-5E60-A548-9422-0A8EDB363EDB}" destId="{66D8B887-7AB9-4B4B-8C06-BD66CBE6CC3A}" srcOrd="0" destOrd="0" presId="urn:microsoft.com/office/officeart/2005/8/layout/hList1"/>
    <dgm:cxn modelId="{334E8034-EFBD-4B4D-ADA4-7D8572DF940B}" srcId="{4C1C9106-D0E7-3B49-BEFE-675B87D35A1D}" destId="{F14C9890-87C5-F643-8A01-9286C27F7DF4}" srcOrd="0" destOrd="0" parTransId="{1FA30F73-399E-D442-8E6D-EDEAC8A055A3}" sibTransId="{6C990FCE-EA1E-1C4C-9346-3EEE0984E046}"/>
    <dgm:cxn modelId="{54BC8B18-4F54-814C-BEBF-6074E2DD0C16}" type="presOf" srcId="{16F61482-0297-AA4E-9B11-07E731FD124E}" destId="{20B62020-C213-B445-BDA3-3E3DD6DE7371}" srcOrd="0" destOrd="0" presId="urn:microsoft.com/office/officeart/2005/8/layout/hList1"/>
    <dgm:cxn modelId="{2BBF572A-26C5-084F-8044-5BAE49BB1CE0}" type="presOf" srcId="{F14C9890-87C5-F643-8A01-9286C27F7DF4}" destId="{76C03CE3-3C43-154E-B75C-95698C2A8BC1}" srcOrd="0" destOrd="0" presId="urn:microsoft.com/office/officeart/2005/8/layout/hList1"/>
    <dgm:cxn modelId="{FDE1ED0D-11D2-9548-A80C-05BF00BBD0ED}" srcId="{BFAF820C-5E60-A548-9422-0A8EDB363EDB}" destId="{16F61482-0297-AA4E-9B11-07E731FD124E}" srcOrd="1" destOrd="0" parTransId="{8330F499-2DCC-1345-8F2B-2A6AA9E052E0}" sibTransId="{184ADDF6-0D50-214E-9168-C6EA7E6552D3}"/>
    <dgm:cxn modelId="{6CB30504-295C-9741-A2AE-482F98D7431F}" srcId="{BFAF820C-5E60-A548-9422-0A8EDB363EDB}" destId="{4C1C9106-D0E7-3B49-BEFE-675B87D35A1D}" srcOrd="0" destOrd="0" parTransId="{E7319634-1C13-584F-A61D-6E8BCE0AF0E9}" sibTransId="{E4A0BBC8-B9B6-474F-9AA1-0EF02349B4BB}"/>
    <dgm:cxn modelId="{6F39A2FC-C6CC-294D-BC8E-83A353E0205D}" srcId="{16F61482-0297-AA4E-9B11-07E731FD124E}" destId="{A1E11058-9A9C-FE42-AA28-2F1649B6ACF1}" srcOrd="0" destOrd="0" parTransId="{A9E80CA6-90A1-C545-82E6-922EF273B31C}" sibTransId="{56BC5400-62CA-1049-9661-1512DD431C2B}"/>
    <dgm:cxn modelId="{C11E5DAA-901D-5442-A1D1-814B594076E3}" type="presOf" srcId="{4C1C9106-D0E7-3B49-BEFE-675B87D35A1D}" destId="{1087498B-569D-7849-B04B-A97C018D5073}" srcOrd="0" destOrd="0" presId="urn:microsoft.com/office/officeart/2005/8/layout/hList1"/>
    <dgm:cxn modelId="{B75A2205-05BC-F748-80D7-F8DB5D46DB56}" type="presParOf" srcId="{66D8B887-7AB9-4B4B-8C06-BD66CBE6CC3A}" destId="{FDB01BA0-878D-EE43-A5CF-DA606DB5F4DE}" srcOrd="0" destOrd="0" presId="urn:microsoft.com/office/officeart/2005/8/layout/hList1"/>
    <dgm:cxn modelId="{BA178477-8EFF-A74F-A2AA-D55649112E2D}" type="presParOf" srcId="{FDB01BA0-878D-EE43-A5CF-DA606DB5F4DE}" destId="{1087498B-569D-7849-B04B-A97C018D5073}" srcOrd="0" destOrd="0" presId="urn:microsoft.com/office/officeart/2005/8/layout/hList1"/>
    <dgm:cxn modelId="{40B0324D-4769-E84F-A182-E7133A5AFEB9}" type="presParOf" srcId="{FDB01BA0-878D-EE43-A5CF-DA606DB5F4DE}" destId="{76C03CE3-3C43-154E-B75C-95698C2A8BC1}" srcOrd="1" destOrd="0" presId="urn:microsoft.com/office/officeart/2005/8/layout/hList1"/>
    <dgm:cxn modelId="{7286E448-EE8C-5445-9282-1099EAC8C09A}" type="presParOf" srcId="{66D8B887-7AB9-4B4B-8C06-BD66CBE6CC3A}" destId="{29369202-A33C-814A-A5B3-EF1B7D344CB7}" srcOrd="1" destOrd="0" presId="urn:microsoft.com/office/officeart/2005/8/layout/hList1"/>
    <dgm:cxn modelId="{98EE9EE8-0AA4-8642-AB82-229894120CDD}" type="presParOf" srcId="{66D8B887-7AB9-4B4B-8C06-BD66CBE6CC3A}" destId="{D6389700-0161-AC4C-B9AE-04702F313AB5}" srcOrd="2" destOrd="0" presId="urn:microsoft.com/office/officeart/2005/8/layout/hList1"/>
    <dgm:cxn modelId="{07FA6632-1894-1740-9B4F-CE2D49947498}" type="presParOf" srcId="{D6389700-0161-AC4C-B9AE-04702F313AB5}" destId="{20B62020-C213-B445-BDA3-3E3DD6DE7371}" srcOrd="0" destOrd="0" presId="urn:microsoft.com/office/officeart/2005/8/layout/hList1"/>
    <dgm:cxn modelId="{AD8EDF0E-3C39-E24C-A9EB-10FCCF217822}" type="presParOf" srcId="{D6389700-0161-AC4C-B9AE-04702F313AB5}" destId="{490138A3-1A5C-2743-AC4B-51B6C9F330B5}" srcOrd="1" destOrd="0" presId="urn:microsoft.com/office/officeart/2005/8/layout/hList1"/>
  </dgm:cxnLst>
  <dgm:bg/>
  <dgm:whole/>
  <dgm:extLst>
    <a:ext uri="http://schemas.microsoft.com/office/drawing/2008/diagram">
      <dsp:dataModelExt xmlns="" xmlns:dgm="http://schemas.openxmlformats.org/drawingml/2006/diagram" xmlns:a="http://schemas.openxmlformats.org/drawingml/2006/main"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87498B-569D-7849-B04B-A97C018D5073}">
      <dsp:nvSpPr>
        <dsp:cNvPr id="0" name=""/>
        <dsp:cNvSpPr/>
      </dsp:nvSpPr>
      <dsp:spPr>
        <a:xfrm>
          <a:off x="0" y="-426665"/>
          <a:ext cx="3553530" cy="903288"/>
        </a:xfrm>
        <a:prstGeom prst="rect">
          <a:avLst/>
        </a:prstGeom>
        <a:blipFill rotWithShape="0">
          <a:blip xmlns:r="http://schemas.openxmlformats.org/officeDocument/2006/relationships" r:embed="rId1">
            <a:duotone>
              <a:schemeClr val="accent1">
                <a:hueOff val="0"/>
                <a:satOff val="0"/>
                <a:lumOff val="0"/>
                <a:alphaOff val="0"/>
                <a:shade val="40000"/>
                <a:satMod val="130000"/>
              </a:schemeClr>
              <a:schemeClr val="accent1">
                <a:hueOff val="0"/>
                <a:satOff val="0"/>
                <a:lumOff val="0"/>
                <a:alphaOff val="0"/>
                <a:satMod val="275000"/>
              </a:schemeClr>
            </a:duotone>
          </a:blip>
          <a:stretch/>
        </a:blipFill>
        <a:ln w="12700" cap="flat" cmpd="sng" algn="ctr">
          <a:solidFill>
            <a:schemeClr val="accent1">
              <a:hueOff val="0"/>
              <a:satOff val="0"/>
              <a:lumOff val="0"/>
              <a:alphaOff val="0"/>
            </a:schemeClr>
          </a:solidFill>
          <a:prstDash val="solid"/>
        </a:ln>
        <a:effectLst>
          <a:outerShdw blurRad="88900" dir="4200000" sx="105000" sy="105000" algn="t" rotWithShape="0">
            <a:srgbClr val="000000">
              <a:alpha val="4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84480" tIns="162560" rIns="284480" bIns="162560" numCol="1" spcCol="1270" anchor="ctr" anchorCtr="0">
          <a:noAutofit/>
        </a:bodyPr>
        <a:lstStyle/>
        <a:p>
          <a:pPr lvl="0" algn="ctr" defTabSz="1778000">
            <a:lnSpc>
              <a:spcPct val="90000"/>
            </a:lnSpc>
            <a:spcBef>
              <a:spcPct val="0"/>
            </a:spcBef>
            <a:spcAft>
              <a:spcPct val="35000"/>
            </a:spcAft>
          </a:pPr>
          <a:r>
            <a:rPr lang="en-US" sz="4000" kern="1200" dirty="0" smtClean="0">
              <a:solidFill>
                <a:srgbClr val="0000FF"/>
              </a:solidFill>
            </a:rPr>
            <a:t>Pros</a:t>
          </a:r>
          <a:endParaRPr lang="en-US" sz="4000" kern="1200" dirty="0">
            <a:solidFill>
              <a:srgbClr val="0000FF"/>
            </a:solidFill>
          </a:endParaRPr>
        </a:p>
      </dsp:txBody>
      <dsp:txXfrm>
        <a:off x="0" y="-426665"/>
        <a:ext cx="3553530" cy="903288"/>
      </dsp:txXfrm>
    </dsp:sp>
    <dsp:sp modelId="{76C03CE3-3C43-154E-B75C-95698C2A8BC1}">
      <dsp:nvSpPr>
        <dsp:cNvPr id="0" name=""/>
        <dsp:cNvSpPr/>
      </dsp:nvSpPr>
      <dsp:spPr>
        <a:xfrm>
          <a:off x="0" y="381015"/>
          <a:ext cx="3553530" cy="418306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Effective language strategies include a revamping on assessment tools as well as inclusion of academic language in the content areas. Providing </a:t>
          </a:r>
          <a:r>
            <a:rPr lang="en-US" sz="2000" kern="1200" dirty="0" err="1" smtClean="0"/>
            <a:t>ELL’s</a:t>
          </a:r>
          <a:r>
            <a:rPr lang="en-US" sz="2000" kern="1200" dirty="0" smtClean="0"/>
            <a:t> with academic language skills will develop both the language and knowledge in the content. (Gibbons, B.A., 2003)</a:t>
          </a:r>
          <a:endParaRPr lang="en-US" sz="2000" kern="1200" dirty="0"/>
        </a:p>
      </dsp:txBody>
      <dsp:txXfrm>
        <a:off x="0" y="381015"/>
        <a:ext cx="3553530" cy="4183063"/>
      </dsp:txXfrm>
    </dsp:sp>
    <dsp:sp modelId="{20B62020-C213-B445-BDA3-3E3DD6DE7371}">
      <dsp:nvSpPr>
        <dsp:cNvPr id="0" name=""/>
        <dsp:cNvSpPr/>
      </dsp:nvSpPr>
      <dsp:spPr>
        <a:xfrm>
          <a:off x="4062002" y="0"/>
          <a:ext cx="3550060" cy="903288"/>
        </a:xfrm>
        <a:prstGeom prst="rect">
          <a:avLst/>
        </a:prstGeom>
        <a:blipFill rotWithShape="0">
          <a:blip xmlns:r="http://schemas.openxmlformats.org/officeDocument/2006/relationships" r:embed="rId1">
            <a:duotone>
              <a:schemeClr val="accent1">
                <a:hueOff val="0"/>
                <a:satOff val="0"/>
                <a:lumOff val="0"/>
                <a:alphaOff val="0"/>
                <a:shade val="40000"/>
                <a:satMod val="130000"/>
              </a:schemeClr>
              <a:schemeClr val="accent1">
                <a:hueOff val="0"/>
                <a:satOff val="0"/>
                <a:lumOff val="0"/>
                <a:alphaOff val="0"/>
                <a:satMod val="275000"/>
              </a:schemeClr>
            </a:duotone>
          </a:blip>
          <a:stretch/>
        </a:blipFill>
        <a:ln w="12700" cap="flat" cmpd="sng" algn="ctr">
          <a:solidFill>
            <a:schemeClr val="accent1">
              <a:hueOff val="0"/>
              <a:satOff val="0"/>
              <a:lumOff val="0"/>
              <a:alphaOff val="0"/>
            </a:schemeClr>
          </a:solidFill>
          <a:prstDash val="solid"/>
        </a:ln>
        <a:effectLst>
          <a:outerShdw blurRad="88900" dir="4200000" sx="105000" sy="105000" algn="t" rotWithShape="0">
            <a:srgbClr val="000000">
              <a:alpha val="4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84480" tIns="162560" rIns="284480" bIns="162560" numCol="1" spcCol="1270" anchor="ctr" anchorCtr="0">
          <a:noAutofit/>
        </a:bodyPr>
        <a:lstStyle/>
        <a:p>
          <a:pPr lvl="0" algn="ctr" defTabSz="1778000">
            <a:lnSpc>
              <a:spcPct val="90000"/>
            </a:lnSpc>
            <a:spcBef>
              <a:spcPct val="0"/>
            </a:spcBef>
            <a:spcAft>
              <a:spcPct val="35000"/>
            </a:spcAft>
          </a:pPr>
          <a:r>
            <a:rPr lang="en-US" sz="4000" kern="1200" dirty="0" smtClean="0">
              <a:solidFill>
                <a:srgbClr val="FF6600"/>
              </a:solidFill>
            </a:rPr>
            <a:t>Cons</a:t>
          </a:r>
          <a:endParaRPr lang="en-US" sz="4000" kern="1200" dirty="0">
            <a:solidFill>
              <a:srgbClr val="FF6600"/>
            </a:solidFill>
          </a:endParaRPr>
        </a:p>
      </dsp:txBody>
      <dsp:txXfrm>
        <a:off x="4062002" y="0"/>
        <a:ext cx="3550060" cy="903288"/>
      </dsp:txXfrm>
    </dsp:sp>
    <dsp:sp modelId="{490138A3-1A5C-2743-AC4B-51B6C9F330B5}">
      <dsp:nvSpPr>
        <dsp:cNvPr id="0" name=""/>
        <dsp:cNvSpPr/>
      </dsp:nvSpPr>
      <dsp:spPr>
        <a:xfrm>
          <a:off x="4061986" y="903288"/>
          <a:ext cx="3550060" cy="327977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Since the No Child Left Behind Act teachers are left with </a:t>
          </a:r>
          <a:r>
            <a:rPr lang="en-US" sz="2000" kern="1200" dirty="0" smtClean="0"/>
            <a:t>teaching for the test and </a:t>
          </a:r>
          <a:r>
            <a:rPr lang="en-US" sz="2000" kern="1200" dirty="0" smtClean="0"/>
            <a:t>little time is left to develop language assessment as well as language based lesson plans. In addition no assessment has been developed on the testing of the content in the home language. </a:t>
          </a:r>
          <a:endParaRPr lang="en-US" sz="2000" kern="1200" dirty="0"/>
        </a:p>
      </dsp:txBody>
      <dsp:txXfrm>
        <a:off x="4061986" y="903288"/>
        <a:ext cx="3550060" cy="3279774"/>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3CDBF18F-9AA3-BB43-906C-859923EBF433}" type="datetimeFigureOut">
              <a:rPr lang="en-US" smtClean="0"/>
              <a:pPr/>
              <a:t>12/13/11</a:t>
            </a:fld>
            <a:endParaRPr lang="en-US"/>
          </a:p>
        </p:txBody>
      </p:sp>
      <p:sp>
        <p:nvSpPr>
          <p:cNvPr id="5" name="Footer Placeholder 4"/>
          <p:cNvSpPr>
            <a:spLocks noGrp="1"/>
          </p:cNvSpPr>
          <p:nvPr>
            <p:ph type="ftr" sz="quarter" idx="11"/>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smtClean="0"/>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spcBef>
                <a:spcPts val="300"/>
              </a:spcBef>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DBF18F-9AA3-BB43-906C-859923EBF433}" type="datetimeFigureOut">
              <a:rPr lang="en-US" smtClean="0"/>
              <a:pPr/>
              <a:t>12/13/11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86FF94-609B-864E-8B73-B05FDB97401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3CDBF18F-9AA3-BB43-906C-859923EBF433}" type="datetimeFigureOut">
              <a:rPr lang="en-US" smtClean="0"/>
              <a:pPr/>
              <a:t>12/13/11</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D586FF94-609B-864E-8B73-B05FDB974013}" type="slidenum">
              <a:rPr lang="en-US" smtClean="0"/>
              <a:pPr/>
              <a:t>‹#›</a:t>
            </a:fld>
            <a:endParaRPr lang="en-US"/>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Click icon to add picture</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CDBF18F-9AA3-BB43-906C-859923EBF433}" type="datetimeFigureOut">
              <a:rPr lang="en-US" smtClean="0"/>
              <a:pPr/>
              <a:t>12/13/11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86FF94-609B-864E-8B73-B05FDB974013}"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CDBF18F-9AA3-BB43-906C-859923EBF433}" type="datetimeFigureOut">
              <a:rPr lang="en-US" smtClean="0"/>
              <a:pPr/>
              <a:t>12/13/11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86FF94-609B-864E-8B73-B05FDB97401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CDBF18F-9AA3-BB43-906C-859923EBF433}" type="datetimeFigureOut">
              <a:rPr lang="en-US" smtClean="0"/>
              <a:pPr/>
              <a:t>12/13/11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86FF94-609B-864E-8B73-B05FDB97401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smtClean="0"/>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3CDBF18F-9AA3-BB43-906C-859923EBF433}" type="datetimeFigureOut">
              <a:rPr lang="en-US" smtClean="0"/>
              <a:pPr/>
              <a:t>12/13/11</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DBF18F-9AA3-BB43-906C-859923EBF433}" type="datetimeFigureOut">
              <a:rPr lang="en-US" smtClean="0"/>
              <a:pPr/>
              <a:t>12/13/11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9619C8-A375-448C-891B-9999C6BE8E64}" type="slidenum">
              <a:rPr/>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smtClean="0"/>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CDBF18F-9AA3-BB43-906C-859923EBF433}" type="datetimeFigureOut">
              <a:rPr lang="en-US" smtClean="0"/>
              <a:pPr/>
              <a:t>12/13/11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86FF94-609B-864E-8B73-B05FDB97401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3CDBF18F-9AA3-BB43-906C-859923EBF433}" type="datetimeFigureOut">
              <a:rPr lang="en-US" smtClean="0"/>
              <a:pPr/>
              <a:t>12/13/11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86FF94-609B-864E-8B73-B05FDB97401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CDBF18F-9AA3-BB43-906C-859923EBF433}" type="datetimeFigureOut">
              <a:rPr lang="en-US" smtClean="0"/>
              <a:pPr/>
              <a:t>12/13/11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86FF94-609B-864E-8B73-B05FDB97401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DBF18F-9AA3-BB43-906C-859923EBF433}" type="datetimeFigureOut">
              <a:rPr lang="en-US" smtClean="0"/>
              <a:pPr/>
              <a:t>12/13/11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86FF94-609B-864E-8B73-B05FDB97401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3CDBF18F-9AA3-BB43-906C-859923EBF433}" type="datetimeFigureOut">
              <a:rPr lang="en-US" smtClean="0"/>
              <a:pPr/>
              <a:t>12/13/11</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B1AA4845-A08A-4DF4-8D99-E2E7B6D41C6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3CDBF18F-9AA3-BB43-906C-859923EBF433}" type="datetimeFigureOut">
              <a:rPr lang="en-US" smtClean="0"/>
              <a:pPr/>
              <a:t>12/13/11</a:t>
            </a:fld>
            <a:endParaRPr lang="en-US"/>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D586FF94-609B-864E-8B73-B05FDB97401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 id="2147483984" r:id="rId12"/>
    <p:sldLayoutId id="2147483985" r:id="rId13"/>
  </p:sldLayoutIdLst>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df"/><Relationship Id="rId3"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6" Type="http://schemas.microsoft.com/office/2007/relationships/diagramDrawing" Target="../diagrams/drawing1.xml"/><Relationship Id="rId4" Type="http://schemas.openxmlformats.org/officeDocument/2006/relationships/diagramQuickStyle" Target="../diagrams/quickStyle1.xml"/><Relationship Id="rId1" Type="http://schemas.openxmlformats.org/officeDocument/2006/relationships/slideLayout" Target="../slideLayouts/slideLayout2.xml"/><Relationship Id="rId2" Type="http://schemas.openxmlformats.org/officeDocument/2006/relationships/diagramData" Target="../diagrams/data1.xml"/><Relationship Id="rId3" Type="http://schemas.openxmlformats.org/officeDocument/2006/relationships/diagramLayout" Target="../diagrams/layout1.xml"/><Relationship Id="rId5" Type="http://schemas.openxmlformats.org/officeDocument/2006/relationships/diagramColors" Target="../diagrams/colors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df"/><Relationship Id="rId3"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t>Effective Strategies  for English Language Learners in Science</a:t>
            </a:r>
            <a:endParaRPr lang="en-US" sz="4000" dirty="0"/>
          </a:p>
        </p:txBody>
      </p:sp>
      <p:sp>
        <p:nvSpPr>
          <p:cNvPr id="3" name="Subtitle 2"/>
          <p:cNvSpPr>
            <a:spLocks noGrp="1"/>
          </p:cNvSpPr>
          <p:nvPr>
            <p:ph type="subTitle" idx="1"/>
          </p:nvPr>
        </p:nvSpPr>
        <p:spPr/>
        <p:txBody>
          <a:bodyPr>
            <a:noAutofit/>
          </a:bodyPr>
          <a:lstStyle/>
          <a:p>
            <a:pPr algn="ctr"/>
            <a:r>
              <a:rPr lang="en-US" sz="2000" dirty="0" smtClean="0"/>
              <a:t>Melinda Moya </a:t>
            </a:r>
          </a:p>
          <a:p>
            <a:pPr algn="ctr"/>
            <a:r>
              <a:rPr lang="en-US" sz="2000" dirty="0" err="1" smtClean="0"/>
              <a:t>Edu</a:t>
            </a:r>
            <a:r>
              <a:rPr lang="en-US" sz="2000" dirty="0" smtClean="0"/>
              <a:t> 7201T</a:t>
            </a:r>
          </a:p>
          <a:p>
            <a:pPr algn="ctr"/>
            <a:r>
              <a:rPr lang="en-US" sz="2000" dirty="0" smtClean="0"/>
              <a:t>Fall 2011</a:t>
            </a:r>
            <a:endParaRPr lang="en-US" sz="2000" dirty="0"/>
          </a:p>
        </p:txBody>
      </p:sp>
      <p:pic>
        <p:nvPicPr>
          <p:cNvPr id="7" name="Picture Placeholder 6" descr="AA002733_2e8d24e0.png"/>
          <p:cNvPicPr>
            <a:picLocks noGrp="1" noChangeAspect="1"/>
          </p:cNvPicPr>
          <p:nvPr>
            <p:ph type="pic" sz="quarter" idx="12"/>
          </p:nvPr>
        </p:nvPicPr>
        <p:blipFill>
          <a:blip r:embed="rId2"/>
          <a:srcRect t="-9719" b="-9719"/>
          <a:stretch>
            <a:fillRect/>
          </a:stretch>
        </p:blip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4" name="Content Placeholder 3"/>
          <p:cNvSpPr>
            <a:spLocks noGrp="1"/>
          </p:cNvSpPr>
          <p:nvPr>
            <p:ph idx="1"/>
          </p:nvPr>
        </p:nvSpPr>
        <p:spPr/>
        <p:txBody>
          <a:bodyPr>
            <a:normAutofit fontScale="77500" lnSpcReduction="20000"/>
          </a:bodyPr>
          <a:lstStyle/>
          <a:p>
            <a:r>
              <a:rPr lang="en-US" dirty="0" err="1" smtClean="0"/>
              <a:t>Carlone</a:t>
            </a:r>
            <a:r>
              <a:rPr lang="en-US" dirty="0" smtClean="0"/>
              <a:t>, H. B., </a:t>
            </a:r>
            <a:r>
              <a:rPr lang="en-US" dirty="0" err="1" smtClean="0"/>
              <a:t>Haun</a:t>
            </a:r>
            <a:r>
              <a:rPr lang="en-US" dirty="0" smtClean="0"/>
              <a:t>-Frank, J., Webb, A. (2010). Assessing Equity Beyond Knowledge- and Skills-Based Outcomes: A Comparative Ethnography of Two Fourth-Grade Reform-Based Science Classrooms. </a:t>
            </a:r>
            <a:r>
              <a:rPr lang="en-US" i="1" dirty="0" smtClean="0"/>
              <a:t>Journal of Research in Science Teaching. </a:t>
            </a:r>
            <a:r>
              <a:rPr lang="en-US" dirty="0" smtClean="0"/>
              <a:t>Volume 48(5), 459-485.</a:t>
            </a:r>
          </a:p>
          <a:p>
            <a:r>
              <a:rPr lang="en-US" dirty="0" smtClean="0"/>
              <a:t> Colombo, M.W., Colombo, P.D., (2007). </a:t>
            </a:r>
            <a:r>
              <a:rPr lang="en-US" dirty="0" err="1" smtClean="0">
                <a:solidFill>
                  <a:srgbClr val="FFFFFF"/>
                </a:solidFill>
              </a:rPr>
              <a:t>Blogging</a:t>
            </a:r>
            <a:r>
              <a:rPr lang="en-US" dirty="0" smtClean="0">
                <a:solidFill>
                  <a:srgbClr val="FFFFFF"/>
                </a:solidFill>
              </a:rPr>
              <a:t> to Improve Instruction in Differentiated Science Classrooms. </a:t>
            </a:r>
            <a:r>
              <a:rPr lang="en-US" i="1" dirty="0" smtClean="0"/>
              <a:t>Phi Delta </a:t>
            </a:r>
            <a:r>
              <a:rPr lang="en-US" i="1" dirty="0" err="1" smtClean="0"/>
              <a:t>Kappan</a:t>
            </a:r>
            <a:r>
              <a:rPr lang="en-US" i="1" dirty="0" smtClean="0"/>
              <a:t>.</a:t>
            </a:r>
            <a:r>
              <a:rPr lang="en-US" dirty="0" smtClean="0"/>
              <a:t> Retrieved from the JSTOR database. </a:t>
            </a:r>
          </a:p>
          <a:p>
            <a:pPr lvl="0"/>
            <a:r>
              <a:rPr lang="en-US" dirty="0" smtClean="0"/>
              <a:t>Gibbons, B.A., (2003). </a:t>
            </a:r>
            <a:r>
              <a:rPr lang="en-US" dirty="0" smtClean="0">
                <a:solidFill>
                  <a:srgbClr val="FFFFFF"/>
                </a:solidFill>
              </a:rPr>
              <a:t>Supporting Elementary Science Education for English Learners: A Constructivist Evaluation Instrument</a:t>
            </a:r>
            <a:r>
              <a:rPr lang="en-US" dirty="0" smtClean="0"/>
              <a:t>. </a:t>
            </a:r>
            <a:r>
              <a:rPr lang="en-US" i="1" dirty="0" smtClean="0"/>
              <a:t>The Journal of Educational Research. </a:t>
            </a:r>
            <a:r>
              <a:rPr lang="en-US" dirty="0" smtClean="0"/>
              <a:t>Volume 96(6), 371-380. </a:t>
            </a:r>
          </a:p>
          <a:p>
            <a:pPr lvl="0"/>
            <a:r>
              <a:rPr lang="en-US" dirty="0" smtClean="0"/>
              <a:t>Janzen, J., (2004)</a:t>
            </a:r>
            <a:r>
              <a:rPr lang="en-US" dirty="0" smtClean="0">
                <a:solidFill>
                  <a:srgbClr val="000000"/>
                </a:solidFill>
              </a:rPr>
              <a:t>. </a:t>
            </a:r>
            <a:r>
              <a:rPr lang="en-US" dirty="0" smtClean="0">
                <a:solidFill>
                  <a:srgbClr val="FFFFFF"/>
                </a:solidFill>
              </a:rPr>
              <a:t>Teaching English Language Learners in the Content Areas.</a:t>
            </a:r>
            <a:r>
              <a:rPr lang="en-US" dirty="0" smtClean="0"/>
              <a:t> Retrieved from ERIC database. </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smtClean="0"/>
              <a:t>Lee, O., Buxton, C., Lewis, S., </a:t>
            </a:r>
            <a:r>
              <a:rPr lang="en-US" dirty="0" err="1" smtClean="0"/>
              <a:t>LeRoy</a:t>
            </a:r>
            <a:r>
              <a:rPr lang="en-US" dirty="0" smtClean="0"/>
              <a:t>, K., (2005). </a:t>
            </a:r>
            <a:r>
              <a:rPr lang="en-US" dirty="0" smtClean="0">
                <a:solidFill>
                  <a:srgbClr val="FFFFFF"/>
                </a:solidFill>
              </a:rPr>
              <a:t>Science Inquiry and Student Diversity: Enhanced Abilities and Continuing Difficulties After an Instructional Intervention. </a:t>
            </a:r>
            <a:r>
              <a:rPr lang="en-US" i="1" dirty="0" smtClean="0"/>
              <a:t>Journal of Research in Science Teaching. </a:t>
            </a:r>
            <a:r>
              <a:rPr lang="en-US" dirty="0" smtClean="0"/>
              <a:t>Volume 43(7), 607-636. </a:t>
            </a:r>
          </a:p>
          <a:p>
            <a:r>
              <a:rPr lang="en-US" dirty="0" smtClean="0"/>
              <a:t>Lee, O., </a:t>
            </a:r>
            <a:r>
              <a:rPr lang="en-US" dirty="0" err="1" smtClean="0"/>
              <a:t>Fradd</a:t>
            </a:r>
            <a:r>
              <a:rPr lang="en-US" dirty="0" smtClean="0"/>
              <a:t>, S.H., (1998)</a:t>
            </a:r>
            <a:r>
              <a:rPr lang="en-US" dirty="0" smtClean="0">
                <a:solidFill>
                  <a:srgbClr val="FFFFFF"/>
                </a:solidFill>
              </a:rPr>
              <a:t>. Science for All, Including Students From Non-English-Language Backgrounds</a:t>
            </a:r>
            <a:r>
              <a:rPr lang="en-US" dirty="0" smtClean="0">
                <a:solidFill>
                  <a:srgbClr val="000000"/>
                </a:solidFill>
              </a:rPr>
              <a:t>.</a:t>
            </a:r>
            <a:r>
              <a:rPr lang="en-US" dirty="0" smtClean="0"/>
              <a:t> </a:t>
            </a:r>
            <a:r>
              <a:rPr lang="en-US" i="1" dirty="0" smtClean="0"/>
              <a:t>Review of Educational Research. </a:t>
            </a:r>
            <a:r>
              <a:rPr lang="en-US" dirty="0" smtClean="0"/>
              <a:t>Volume 27(4), 12-21. </a:t>
            </a:r>
          </a:p>
          <a:p>
            <a:r>
              <a:rPr lang="en-US" dirty="0" smtClean="0"/>
              <a:t>Lee, O., (2005)</a:t>
            </a:r>
            <a:r>
              <a:rPr lang="en-US" dirty="0" smtClean="0">
                <a:solidFill>
                  <a:srgbClr val="000000"/>
                </a:solidFill>
              </a:rPr>
              <a:t>. </a:t>
            </a:r>
            <a:r>
              <a:rPr lang="en-US" dirty="0" smtClean="0">
                <a:solidFill>
                  <a:srgbClr val="FFFFFF"/>
                </a:solidFill>
              </a:rPr>
              <a:t>Science Education with English Language Learners: Synthesis and Research Agenda</a:t>
            </a:r>
            <a:r>
              <a:rPr lang="en-US" dirty="0" smtClean="0"/>
              <a:t>. </a:t>
            </a:r>
            <a:r>
              <a:rPr lang="en-US" i="1" dirty="0" smtClean="0"/>
              <a:t>Review of Educational Research. </a:t>
            </a:r>
            <a:r>
              <a:rPr lang="en-US" dirty="0" smtClean="0"/>
              <a:t>Volume 75(4), 491-530.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pPr lvl="0"/>
            <a:r>
              <a:rPr lang="en-US" sz="1600" dirty="0" smtClean="0"/>
              <a:t>Murphy, A.F., (2009). </a:t>
            </a:r>
            <a:r>
              <a:rPr lang="en-US" sz="1600" dirty="0" smtClean="0">
                <a:solidFill>
                  <a:srgbClr val="FFFFFF"/>
                </a:solidFill>
              </a:rPr>
              <a:t>Tracking the Progress of English Language Learners</a:t>
            </a:r>
            <a:r>
              <a:rPr lang="en-US" sz="1600" dirty="0" smtClean="0"/>
              <a:t>. </a:t>
            </a:r>
            <a:r>
              <a:rPr lang="en-US" sz="1600" i="1" dirty="0" smtClean="0"/>
              <a:t>Phi Delta </a:t>
            </a:r>
            <a:r>
              <a:rPr lang="en-US" sz="1600" i="1" dirty="0" err="1" smtClean="0"/>
              <a:t>Kappan</a:t>
            </a:r>
            <a:r>
              <a:rPr lang="en-US" sz="1600" i="1" dirty="0" smtClean="0"/>
              <a:t>. </a:t>
            </a:r>
            <a:r>
              <a:rPr lang="en-US" sz="1600" dirty="0" smtClean="0"/>
              <a:t>Retrieved from JSTOR database. </a:t>
            </a:r>
          </a:p>
          <a:p>
            <a:pPr lvl="0"/>
            <a:r>
              <a:rPr lang="en-US" sz="1600" dirty="0" err="1" smtClean="0"/>
              <a:t>Niss</a:t>
            </a:r>
            <a:r>
              <a:rPr lang="en-US" sz="1600" dirty="0" smtClean="0"/>
              <a:t>, M. L. (2005)</a:t>
            </a:r>
            <a:r>
              <a:rPr lang="en-US" sz="1600" dirty="0" smtClean="0">
                <a:solidFill>
                  <a:srgbClr val="000000"/>
                </a:solidFill>
              </a:rPr>
              <a:t>. </a:t>
            </a:r>
            <a:r>
              <a:rPr lang="en-US" sz="1600" dirty="0" smtClean="0">
                <a:solidFill>
                  <a:srgbClr val="FFFFFF"/>
                </a:solidFill>
              </a:rPr>
              <a:t>Preparing Teachers to Teach Science and Mathematics with Technology: Developing a Technology Pedagogical Content Knowledge</a:t>
            </a:r>
            <a:r>
              <a:rPr lang="en-US" sz="1600" dirty="0" smtClean="0">
                <a:solidFill>
                  <a:srgbClr val="000000"/>
                </a:solidFill>
              </a:rPr>
              <a:t>.</a:t>
            </a:r>
            <a:r>
              <a:rPr lang="en-US" sz="1600" dirty="0" smtClean="0"/>
              <a:t> </a:t>
            </a:r>
            <a:r>
              <a:rPr lang="en-US" sz="1600" i="1" dirty="0" smtClean="0"/>
              <a:t>Teaching and Teacher Education</a:t>
            </a:r>
            <a:r>
              <a:rPr lang="en-US" sz="1600" dirty="0" smtClean="0"/>
              <a:t>. Volume 21, 509-523. </a:t>
            </a:r>
          </a:p>
          <a:p>
            <a:pPr lvl="0"/>
            <a:r>
              <a:rPr lang="en-US" sz="1600" dirty="0" err="1" smtClean="0"/>
              <a:t>Pluta</a:t>
            </a:r>
            <a:r>
              <a:rPr lang="en-US" sz="1600" dirty="0" smtClean="0"/>
              <a:t>, W.J., Chinn, C. A., Duncan, R.G. (2010). Learners’ Epistemic Criteria for Good Scientific Models. </a:t>
            </a:r>
            <a:r>
              <a:rPr lang="en-US" sz="1600" i="1" dirty="0" smtClean="0"/>
              <a:t>Journal of Research in Science Teaching. </a:t>
            </a:r>
            <a:r>
              <a:rPr lang="en-US" sz="1600" dirty="0" smtClean="0"/>
              <a:t>Volume 48(5), 486-511.</a:t>
            </a:r>
          </a:p>
          <a:p>
            <a:pPr lvl="0"/>
            <a:endParaRPr lang="en-US" sz="1600" dirty="0" smtClean="0"/>
          </a:p>
          <a:p>
            <a:pPr lvl="0"/>
            <a:endParaRPr lang="en-US" sz="16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Appendices</a:t>
            </a:r>
            <a:endParaRPr lang="en-US" dirty="0"/>
          </a:p>
        </p:txBody>
      </p:sp>
      <p:pic>
        <p:nvPicPr>
          <p:cNvPr id="8" name="Content Placeholder 7" descr="Scan 113470000.pdf"/>
          <p:cNvPicPr>
            <a:picLocks noGrp="1" noChangeAspect="1"/>
          </p:cNvPicPr>
          <p:nvPr>
            <p:ph idx="1"/>
          </p:nvPr>
        </p:nvPicPr>
        <mc:AlternateContent>
          <mc:Choice xmlns:ma="http://schemas.microsoft.com/office/mac/drawingml/2008/main" Requires="ma">
            <p:blipFill>
              <a:blip r:embed="rId2"/>
              <a:srcRect l="-67748" r="-67748"/>
              <a:stretch>
                <a:fillRect/>
              </a:stretch>
            </p:blipFill>
          </mc:Choice>
          <mc:Fallback>
            <p:blipFill>
              <a:blip r:embed="rId3"/>
              <a:srcRect l="-67748" r="-67748"/>
              <a:stretch>
                <a:fillRect/>
              </a:stretch>
            </p:blipFill>
          </mc:Fallback>
        </mc:AlternateContent>
        <p:spPr>
          <a:xfrm>
            <a:off x="304800" y="1905000"/>
            <a:ext cx="7315200" cy="4182035"/>
          </a:xfr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097092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dirty="0" smtClean="0">
                <a:solidFill>
                  <a:srgbClr val="3366FF"/>
                </a:solidFill>
              </a:rPr>
              <a:t>Table of Contents</a:t>
            </a:r>
            <a:endParaRPr lang="en-US" dirty="0">
              <a:solidFill>
                <a:srgbClr val="3366FF"/>
              </a:solidFill>
            </a:endParaRPr>
          </a:p>
        </p:txBody>
      </p:sp>
      <p:sp>
        <p:nvSpPr>
          <p:cNvPr id="2" name="Content Placeholder 1"/>
          <p:cNvSpPr>
            <a:spLocks noGrp="1"/>
          </p:cNvSpPr>
          <p:nvPr>
            <p:ph idx="1"/>
          </p:nvPr>
        </p:nvSpPr>
        <p:spPr>
          <a:xfrm>
            <a:off x="765175" y="1676400"/>
            <a:ext cx="7612064" cy="4576481"/>
          </a:xfrm>
        </p:spPr>
        <p:txBody>
          <a:bodyPr>
            <a:normAutofit fontScale="55000" lnSpcReduction="20000"/>
          </a:bodyPr>
          <a:lstStyle/>
          <a:p>
            <a:pPr marL="0" indent="0">
              <a:buNone/>
            </a:pPr>
            <a:r>
              <a:rPr lang="en-US" dirty="0" smtClean="0">
                <a:effectLst/>
              </a:rPr>
              <a:t> </a:t>
            </a:r>
            <a:endParaRPr lang="en-US" sz="3600" dirty="0" smtClean="0">
              <a:effectLst/>
            </a:endParaRPr>
          </a:p>
          <a:p>
            <a:r>
              <a:rPr lang="en-US" sz="3600" dirty="0">
                <a:effectLst/>
              </a:rPr>
              <a:t>Statement of the </a:t>
            </a:r>
            <a:r>
              <a:rPr lang="en-US" sz="3600" dirty="0" smtClean="0">
                <a:effectLst/>
              </a:rPr>
              <a:t>Problem……..Slide 3</a:t>
            </a:r>
          </a:p>
          <a:p>
            <a:r>
              <a:rPr lang="en-US" sz="3600" dirty="0" smtClean="0">
                <a:effectLst/>
              </a:rPr>
              <a:t>Pros and Cons …………………Slide 4</a:t>
            </a:r>
          </a:p>
          <a:p>
            <a:r>
              <a:rPr lang="en-US" sz="3600" dirty="0">
                <a:effectLst/>
              </a:rPr>
              <a:t>Literature </a:t>
            </a:r>
            <a:r>
              <a:rPr lang="en-US" sz="3600" dirty="0" smtClean="0">
                <a:effectLst/>
              </a:rPr>
              <a:t>Review………………Slide 5 -7</a:t>
            </a:r>
          </a:p>
          <a:p>
            <a:r>
              <a:rPr lang="en-US" sz="3600" dirty="0" smtClean="0">
                <a:effectLst/>
              </a:rPr>
              <a:t>Hypothesis……………………….Slide 8</a:t>
            </a:r>
          </a:p>
          <a:p>
            <a:r>
              <a:rPr lang="en-US" sz="3600" dirty="0">
                <a:effectLst/>
              </a:rPr>
              <a:t>Methods </a:t>
            </a:r>
            <a:r>
              <a:rPr lang="en-US" sz="3600" dirty="0" smtClean="0">
                <a:effectLst/>
              </a:rPr>
              <a:t>………………………….Slide 9</a:t>
            </a:r>
          </a:p>
          <a:p>
            <a:pPr lvl="1"/>
            <a:r>
              <a:rPr lang="en-US" sz="3400" dirty="0">
                <a:effectLst/>
              </a:rPr>
              <a:t>Participants</a:t>
            </a:r>
          </a:p>
          <a:p>
            <a:pPr lvl="1"/>
            <a:r>
              <a:rPr lang="en-US" sz="3400" dirty="0">
                <a:effectLst/>
              </a:rPr>
              <a:t>Instruments</a:t>
            </a:r>
          </a:p>
          <a:p>
            <a:r>
              <a:rPr lang="en-US" sz="3600" dirty="0" smtClean="0">
                <a:effectLst/>
              </a:rPr>
              <a:t>References…………………………Slide 10 - 12</a:t>
            </a:r>
          </a:p>
          <a:p>
            <a:r>
              <a:rPr lang="en-US" sz="3600" dirty="0">
                <a:effectLst/>
              </a:rPr>
              <a:t>Appendices </a:t>
            </a:r>
            <a:r>
              <a:rPr lang="en-US" sz="3600" dirty="0" smtClean="0">
                <a:effectLst/>
              </a:rPr>
              <a:t>A……………………….Slide 13</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Statement of the Problem</a:t>
            </a:r>
            <a:endParaRPr lang="en-US" dirty="0">
              <a:solidFill>
                <a:schemeClr val="tx1"/>
              </a:solidFill>
            </a:endParaRPr>
          </a:p>
        </p:txBody>
      </p:sp>
      <p:sp>
        <p:nvSpPr>
          <p:cNvPr id="3" name="Content Placeholder 2"/>
          <p:cNvSpPr>
            <a:spLocks noGrp="1"/>
          </p:cNvSpPr>
          <p:nvPr>
            <p:ph idx="1"/>
          </p:nvPr>
        </p:nvSpPr>
        <p:spPr/>
        <p:txBody>
          <a:bodyPr>
            <a:normAutofit fontScale="85000" lnSpcReduction="20000"/>
          </a:bodyPr>
          <a:lstStyle/>
          <a:p>
            <a:pPr>
              <a:buNone/>
            </a:pPr>
            <a:r>
              <a:rPr lang="en-US" dirty="0" smtClean="0"/>
              <a:t>	Today’s curriculum seeks to differentiate instruction for all learners. Differentiation for English Language Learners or </a:t>
            </a:r>
            <a:r>
              <a:rPr lang="en-US" dirty="0" err="1" smtClean="0"/>
              <a:t>ELL’s</a:t>
            </a:r>
            <a:r>
              <a:rPr lang="en-US" dirty="0" smtClean="0"/>
              <a:t> has proven to be a challenge for many teachers. The teacher is constantly faced with the question on how to develop language skills for </a:t>
            </a:r>
            <a:r>
              <a:rPr lang="en-US" dirty="0" err="1" smtClean="0"/>
              <a:t>ELL’s</a:t>
            </a:r>
            <a:r>
              <a:rPr lang="en-US" dirty="0" smtClean="0"/>
              <a:t>. The issue that has arisen through years of testing </a:t>
            </a:r>
            <a:r>
              <a:rPr lang="en-US" dirty="0" err="1" smtClean="0"/>
              <a:t>ELL’s</a:t>
            </a:r>
            <a:r>
              <a:rPr lang="en-US" dirty="0" smtClean="0"/>
              <a:t> is that on the surface it may seem that </a:t>
            </a:r>
            <a:r>
              <a:rPr lang="en-US" dirty="0" err="1" smtClean="0"/>
              <a:t>ELL’s</a:t>
            </a:r>
            <a:r>
              <a:rPr lang="en-US" dirty="0" smtClean="0"/>
              <a:t> are communicating with teachers and peers in the new language, but the struggles seem to be within the content or academic language that is needed to excel in today’s educational system. One major struggle for </a:t>
            </a:r>
            <a:r>
              <a:rPr lang="en-US" dirty="0" err="1" smtClean="0"/>
              <a:t>ELL’s</a:t>
            </a:r>
            <a:r>
              <a:rPr lang="en-US" dirty="0" smtClean="0"/>
              <a:t> is in the content area of Science. Within the fourth and Eighth grades students are expected to gain a passing score in the state exam. In the recent past this has been a major concern for individuals educating </a:t>
            </a:r>
            <a:r>
              <a:rPr lang="en-US" dirty="0" err="1" smtClean="0"/>
              <a:t>ELL’s</a:t>
            </a:r>
            <a:r>
              <a:rPr lang="en-US" dirty="0" smtClean="0"/>
              <a:t> since success in these exams are abysmal. </a:t>
            </a:r>
          </a:p>
          <a:p>
            <a:pPr>
              <a:buNone/>
            </a:pPr>
            <a:r>
              <a:rPr lang="en-US" dirty="0" smtClean="0"/>
              <a:t> </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Pros and Cons</a:t>
            </a:r>
            <a:endParaRPr lang="en-US" dirty="0"/>
          </a:p>
        </p:txBody>
      </p:sp>
      <p:graphicFrame>
        <p:nvGraphicFramePr>
          <p:cNvPr id="4" name="Content Placeholder 3"/>
          <p:cNvGraphicFramePr>
            <a:graphicFrameLocks noGrp="1"/>
          </p:cNvGraphicFramePr>
          <p:nvPr>
            <p:ph idx="1"/>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01384954"/>
              </p:ext>
            </p:extLst>
          </p:nvPr>
        </p:nvGraphicFramePr>
        <p:xfrm>
          <a:off x="765174" y="2286000"/>
          <a:ext cx="7612063" cy="41830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Related Literature</a:t>
            </a:r>
            <a:endParaRPr lang="en-US" dirty="0"/>
          </a:p>
        </p:txBody>
      </p:sp>
      <p:sp>
        <p:nvSpPr>
          <p:cNvPr id="3" name="Content Placeholder 2"/>
          <p:cNvSpPr>
            <a:spLocks noGrp="1"/>
          </p:cNvSpPr>
          <p:nvPr>
            <p:ph idx="1"/>
          </p:nvPr>
        </p:nvSpPr>
        <p:spPr>
          <a:xfrm>
            <a:off x="765175" y="2070846"/>
            <a:ext cx="7612064" cy="4482354"/>
          </a:xfrm>
        </p:spPr>
        <p:txBody>
          <a:bodyPr>
            <a:normAutofit fontScale="77500" lnSpcReduction="20000"/>
          </a:bodyPr>
          <a:lstStyle/>
          <a:p>
            <a:pPr>
              <a:buNone/>
            </a:pPr>
            <a:r>
              <a:rPr lang="en-US" i="1" dirty="0">
                <a:effectLst/>
              </a:rPr>
              <a:t>Inquiry-based </a:t>
            </a:r>
            <a:r>
              <a:rPr lang="en-US" i="1" dirty="0" smtClean="0">
                <a:effectLst/>
              </a:rPr>
              <a:t>instruction</a:t>
            </a:r>
          </a:p>
          <a:p>
            <a:pPr>
              <a:buNone/>
            </a:pPr>
            <a:r>
              <a:rPr lang="en-US" i="1" dirty="0" smtClean="0">
                <a:effectLst/>
              </a:rPr>
              <a:t>	</a:t>
            </a:r>
            <a:r>
              <a:rPr lang="en-US" dirty="0" smtClean="0"/>
              <a:t>Inquiry-based instruction supports language acquisition as well as knowledge in the scientific concept being taught. (Lee 2005) </a:t>
            </a:r>
          </a:p>
          <a:p>
            <a:pPr>
              <a:buNone/>
            </a:pPr>
            <a:r>
              <a:rPr lang="en-US" dirty="0" smtClean="0"/>
              <a:t>	Scientific inquiry instruction should allow students to investigate, observe, analyze, and question current studies, which will develop a deeper understanding of the concept. (Smith, </a:t>
            </a:r>
            <a:r>
              <a:rPr lang="en-US" dirty="0" err="1" smtClean="0"/>
              <a:t>Desimone</a:t>
            </a:r>
            <a:r>
              <a:rPr lang="en-US" dirty="0" smtClean="0"/>
              <a:t>, </a:t>
            </a:r>
            <a:r>
              <a:rPr lang="en-US" dirty="0" err="1" smtClean="0"/>
              <a:t>Zeidner</a:t>
            </a:r>
            <a:r>
              <a:rPr lang="en-US" dirty="0" smtClean="0"/>
              <a:t>, Dunn, Bhatt, &amp; </a:t>
            </a:r>
            <a:r>
              <a:rPr lang="en-US" dirty="0" err="1" smtClean="0"/>
              <a:t>Rumyanteseva</a:t>
            </a:r>
            <a:r>
              <a:rPr lang="en-US" dirty="0" smtClean="0"/>
              <a:t>, 2007). </a:t>
            </a:r>
          </a:p>
          <a:p>
            <a:pPr>
              <a:buNone/>
            </a:pPr>
            <a:r>
              <a:rPr lang="en-US" i="1" dirty="0" smtClean="0">
                <a:effectLst/>
              </a:rPr>
              <a:t>Socio</a:t>
            </a:r>
            <a:r>
              <a:rPr lang="en-US" i="1" dirty="0">
                <a:effectLst/>
              </a:rPr>
              <a:t>-cultural </a:t>
            </a:r>
            <a:r>
              <a:rPr lang="en-US" i="1" dirty="0" smtClean="0">
                <a:effectLst/>
              </a:rPr>
              <a:t>connection</a:t>
            </a:r>
          </a:p>
          <a:p>
            <a:pPr>
              <a:buNone/>
            </a:pPr>
            <a:r>
              <a:rPr lang="en-US" dirty="0" smtClean="0"/>
              <a:t>		Norms in educating </a:t>
            </a:r>
            <a:r>
              <a:rPr lang="en-US" dirty="0" err="1" smtClean="0"/>
              <a:t>ELL’s</a:t>
            </a:r>
            <a:r>
              <a:rPr lang="en-US" dirty="0" smtClean="0"/>
              <a:t> differ than in the mainstream. </a:t>
            </a:r>
          </a:p>
          <a:p>
            <a:pPr>
              <a:buNone/>
            </a:pPr>
            <a:r>
              <a:rPr lang="en-US" dirty="0" smtClean="0"/>
              <a:t>		Inclusion of the socio-cultural aspects into the curriculum will         lead to “impact scientific literacy development.”</a:t>
            </a:r>
          </a:p>
          <a:p>
            <a:pPr>
              <a:buNone/>
            </a:pPr>
            <a:endParaRPr lang="en-US" dirty="0" smtClean="0"/>
          </a:p>
          <a:p>
            <a:pPr>
              <a:buNone/>
            </a:pPr>
            <a:endParaRPr lang="en-US" i="1" dirty="0" smtClean="0">
              <a:effectLst/>
            </a:endParaRPr>
          </a:p>
          <a:p>
            <a:pPr>
              <a:buNone/>
            </a:pPr>
            <a:endParaRPr lang="en-US" dirty="0" smtClean="0">
              <a:effectLst/>
            </a:endParaRPr>
          </a:p>
          <a:p>
            <a:pPr>
              <a:buNone/>
            </a:pP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Related Literature Cont…</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i="1" dirty="0" smtClean="0">
                <a:effectLst/>
              </a:rPr>
              <a:t>Language connection</a:t>
            </a:r>
            <a:endParaRPr lang="en-US" dirty="0" smtClean="0">
              <a:effectLst/>
            </a:endParaRPr>
          </a:p>
          <a:p>
            <a:r>
              <a:rPr lang="en-US" sz="2323" dirty="0" smtClean="0"/>
              <a:t>Current practices in Science fail to incorporate the </a:t>
            </a:r>
            <a:r>
              <a:rPr lang="en-US" sz="2323" dirty="0" err="1" smtClean="0"/>
              <a:t>ELL’s</a:t>
            </a:r>
            <a:r>
              <a:rPr lang="en-US" sz="2323" dirty="0" smtClean="0"/>
              <a:t> </a:t>
            </a:r>
            <a:r>
              <a:rPr lang="en-US" sz="2323" dirty="0" err="1" smtClean="0"/>
              <a:t>homelanguage</a:t>
            </a:r>
            <a:r>
              <a:rPr lang="en-US" sz="2323" dirty="0" smtClean="0"/>
              <a:t> as a form for achievement. (Goldenberg, 2008) </a:t>
            </a:r>
          </a:p>
          <a:p>
            <a:r>
              <a:rPr lang="en-US" sz="2323" dirty="0" smtClean="0"/>
              <a:t>Teachers must become familiar with the three- tier model of vocabulary development. (</a:t>
            </a:r>
            <a:r>
              <a:rPr lang="en-US" sz="2323" dirty="0" err="1" smtClean="0"/>
              <a:t>Sibold</a:t>
            </a:r>
            <a:r>
              <a:rPr lang="en-US" sz="2323" dirty="0" smtClean="0"/>
              <a:t>, 2011). </a:t>
            </a:r>
          </a:p>
          <a:p>
            <a:pPr>
              <a:buNone/>
            </a:pPr>
            <a:r>
              <a:rPr lang="en-US" i="1" dirty="0" smtClean="0"/>
              <a:t>Technology connection</a:t>
            </a:r>
          </a:p>
          <a:p>
            <a:r>
              <a:rPr lang="en-US" sz="2323" dirty="0" smtClean="0"/>
              <a:t>Technology will not only develop basic literary skills but develop skills needed to function in today’s modern world. Such technology includes </a:t>
            </a:r>
            <a:r>
              <a:rPr lang="en-US" sz="2323" dirty="0" err="1" smtClean="0"/>
              <a:t>blogging</a:t>
            </a:r>
            <a:r>
              <a:rPr lang="en-US" sz="2323" dirty="0" smtClean="0"/>
              <a:t>, </a:t>
            </a:r>
            <a:r>
              <a:rPr lang="en-US" sz="2323" dirty="0" err="1" smtClean="0"/>
              <a:t>wiki</a:t>
            </a:r>
            <a:r>
              <a:rPr lang="en-US" sz="2323" dirty="0" smtClean="0"/>
              <a:t> spaces, </a:t>
            </a:r>
            <a:r>
              <a:rPr lang="en-US" sz="2323" dirty="0" err="1" smtClean="0"/>
              <a:t>podcasts</a:t>
            </a:r>
            <a:r>
              <a:rPr lang="en-US" sz="2323" dirty="0" smtClean="0"/>
              <a:t> and language enrichment programs. (</a:t>
            </a:r>
            <a:r>
              <a:rPr lang="en-US" sz="2323" dirty="0" err="1" smtClean="0"/>
              <a:t>Chantel</a:t>
            </a:r>
            <a:r>
              <a:rPr lang="en-US" sz="2323" dirty="0" smtClean="0"/>
              <a:t> (2002), Colombo (2007), Hoffman et (2002), Shapley, Sheehan, Maloney, &amp; </a:t>
            </a:r>
            <a:r>
              <a:rPr lang="en-US" sz="2323" dirty="0" err="1" smtClean="0"/>
              <a:t>Carnikas</a:t>
            </a:r>
            <a:r>
              <a:rPr lang="en-US" sz="2323" dirty="0" smtClean="0"/>
              <a:t>-Walker (2011), and </a:t>
            </a:r>
            <a:r>
              <a:rPr lang="en-US" sz="2323" dirty="0" err="1" smtClean="0"/>
              <a:t>Zha</a:t>
            </a:r>
            <a:r>
              <a:rPr lang="en-US" sz="2323" dirty="0" smtClean="0"/>
              <a:t>, Kelly, Park &amp; </a:t>
            </a:r>
            <a:r>
              <a:rPr lang="en-US" sz="2323" dirty="0" err="1" smtClean="0"/>
              <a:t>Fitgerald</a:t>
            </a:r>
            <a:r>
              <a:rPr lang="en-US" sz="2323" dirty="0" smtClean="0"/>
              <a:t> (2006) </a:t>
            </a:r>
            <a:endParaRPr lang="en-US" sz="2323" i="1" dirty="0" smtClean="0"/>
          </a:p>
          <a:p>
            <a:pPr>
              <a:buNone/>
            </a:pPr>
            <a:r>
              <a:rPr lang="en-US" sz="2323" dirty="0" smtClean="0"/>
              <a:t>	</a:t>
            </a:r>
            <a:endParaRPr lang="en-US" sz="2323" i="1" dirty="0" smtClean="0"/>
          </a:p>
          <a:p>
            <a:endParaRPr lang="en-US" i="1" dirty="0" smtClean="0"/>
          </a:p>
          <a:p>
            <a:endParaRPr lang="en-US" dirty="0" smtClean="0"/>
          </a:p>
          <a:p>
            <a:endParaRPr lang="en-US" dirty="0"/>
          </a:p>
        </p:txBody>
      </p:sp>
      <p:sp>
        <p:nvSpPr>
          <p:cNvPr id="4" name="Rectangle 3"/>
          <p:cNvSpPr/>
          <p:nvPr/>
        </p:nvSpPr>
        <p:spPr>
          <a:xfrm>
            <a:off x="1143000" y="3105835"/>
            <a:ext cx="5715000" cy="707886"/>
          </a:xfrm>
          <a:prstGeom prst="rect">
            <a:avLst/>
          </a:prstGeom>
        </p:spPr>
        <p:txBody>
          <a:bodyPr wrap="square">
            <a:spAutoFit/>
          </a:bodyPr>
          <a:lstStyle/>
          <a:p>
            <a:pPr>
              <a:buNone/>
            </a:pPr>
            <a:endParaRPr lang="en-US" sz="4000"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Related Literature Cont…</a:t>
            </a:r>
            <a:endParaRPr lang="en-US" dirty="0"/>
          </a:p>
        </p:txBody>
      </p:sp>
      <p:sp>
        <p:nvSpPr>
          <p:cNvPr id="3" name="Content Placeholder 2"/>
          <p:cNvSpPr>
            <a:spLocks noGrp="1"/>
          </p:cNvSpPr>
          <p:nvPr>
            <p:ph idx="1"/>
          </p:nvPr>
        </p:nvSpPr>
        <p:spPr/>
        <p:txBody>
          <a:bodyPr/>
          <a:lstStyle/>
          <a:p>
            <a:r>
              <a:rPr lang="en-US" i="1" dirty="0" smtClean="0"/>
              <a:t>Assessing understanding</a:t>
            </a:r>
            <a:endParaRPr lang="en-US" dirty="0" smtClean="0"/>
          </a:p>
          <a:p>
            <a:pPr>
              <a:buNone/>
            </a:pPr>
            <a:r>
              <a:rPr lang="en-US" dirty="0" smtClean="0"/>
              <a:t>		Assessments available for </a:t>
            </a:r>
            <a:r>
              <a:rPr lang="en-US" dirty="0" err="1" smtClean="0"/>
              <a:t>ELLs</a:t>
            </a:r>
            <a:r>
              <a:rPr lang="en-US" dirty="0" smtClean="0"/>
              <a:t> today do not 	support their home language </a:t>
            </a:r>
          </a:p>
          <a:p>
            <a:pPr>
              <a:buNone/>
            </a:pPr>
            <a:r>
              <a:rPr lang="en-US" dirty="0" smtClean="0"/>
              <a:t>		Assessments fail to assess what the student knows     in the home language. (Lee, 2005; Murphy, 2009; Shaw, Bunch, &amp; </a:t>
            </a:r>
            <a:r>
              <a:rPr lang="en-US" dirty="0" err="1" smtClean="0"/>
              <a:t>Geaney</a:t>
            </a:r>
            <a:r>
              <a:rPr lang="en-US" dirty="0" smtClean="0"/>
              <a:t>, 2010; </a:t>
            </a:r>
            <a:r>
              <a:rPr lang="en-US" dirty="0" err="1" smtClean="0"/>
              <a:t>Stoddart</a:t>
            </a:r>
            <a:r>
              <a:rPr lang="en-US" dirty="0" smtClean="0"/>
              <a:t>, Pinal, </a:t>
            </a:r>
            <a:r>
              <a:rPr lang="en-US" dirty="0" err="1" smtClean="0"/>
              <a:t>Latzke</a:t>
            </a:r>
            <a:r>
              <a:rPr lang="en-US" dirty="0" smtClean="0"/>
              <a:t>, &amp; </a:t>
            </a:r>
            <a:r>
              <a:rPr lang="en-US" dirty="0" err="1" smtClean="0"/>
              <a:t>Canaday</a:t>
            </a:r>
            <a:r>
              <a:rPr lang="en-US" dirty="0" smtClean="0"/>
              <a:t> 2002)</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Hypothesis</a:t>
            </a:r>
            <a:endParaRPr lang="en-US" dirty="0"/>
          </a:p>
        </p:txBody>
      </p:sp>
      <p:sp>
        <p:nvSpPr>
          <p:cNvPr id="3" name="Content Placeholder 2"/>
          <p:cNvSpPr>
            <a:spLocks noGrp="1"/>
          </p:cNvSpPr>
          <p:nvPr>
            <p:ph idx="1"/>
          </p:nvPr>
        </p:nvSpPr>
        <p:spPr/>
        <p:txBody>
          <a:bodyPr>
            <a:normAutofit/>
          </a:bodyPr>
          <a:lstStyle/>
          <a:p>
            <a:pPr>
              <a:buNone/>
            </a:pPr>
            <a:endParaRPr lang="en-US" dirty="0" smtClean="0"/>
          </a:p>
          <a:p>
            <a:pPr>
              <a:buNone/>
            </a:pPr>
            <a:r>
              <a:rPr lang="en-US" dirty="0" smtClean="0">
                <a:effectLst/>
              </a:rPr>
              <a:t>	Integrating </a:t>
            </a:r>
            <a:r>
              <a:rPr lang="en-US" dirty="0">
                <a:effectLst/>
              </a:rPr>
              <a:t>inquiry based learning through technology to ten eighth graders at JHS XX for 45 minute three times a week, for a period of six weeks students will increase vocabulary and comprehension skills as measured by state reference and teacher created </a:t>
            </a:r>
            <a:r>
              <a:rPr lang="en-US" dirty="0" smtClean="0">
                <a:effectLst/>
              </a:rPr>
              <a:t>test.</a:t>
            </a:r>
            <a:endParaRPr lang="en-US" dirty="0">
              <a:effectLst/>
            </a:endParaRPr>
          </a:p>
          <a:p>
            <a:pPr>
              <a:buNone/>
            </a:pPr>
            <a:endParaRPr lang="en-US" dirty="0"/>
          </a:p>
        </p:txBody>
      </p:sp>
      <p:pic>
        <p:nvPicPr>
          <p:cNvPr id="4" name="Picture 3"/>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7162800" y="1066800"/>
            <a:ext cx="1739900" cy="140559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a:t>
            </a:r>
            <a:endParaRPr lang="en-US" dirty="0"/>
          </a:p>
        </p:txBody>
      </p:sp>
      <p:sp>
        <p:nvSpPr>
          <p:cNvPr id="3" name="Content Placeholder 2"/>
          <p:cNvSpPr>
            <a:spLocks noGrp="1"/>
          </p:cNvSpPr>
          <p:nvPr>
            <p:ph idx="1"/>
          </p:nvPr>
        </p:nvSpPr>
        <p:spPr/>
        <p:txBody>
          <a:bodyPr>
            <a:normAutofit fontScale="70000" lnSpcReduction="20000"/>
          </a:bodyPr>
          <a:lstStyle/>
          <a:p>
            <a:r>
              <a:rPr lang="en-US" b="1" dirty="0" smtClean="0"/>
              <a:t>Participants</a:t>
            </a:r>
            <a:endParaRPr lang="en-US" dirty="0" smtClean="0"/>
          </a:p>
          <a:p>
            <a:r>
              <a:rPr lang="en-US" dirty="0" smtClean="0"/>
              <a:t>	Participants will be ten eighth grade students from JHS xx in Staten Island N.Y. All ten students are from low socio-economic group and are predominately Hispanic. </a:t>
            </a:r>
          </a:p>
          <a:p>
            <a:pPr>
              <a:buNone/>
            </a:pPr>
            <a:r>
              <a:rPr lang="en-US" dirty="0" smtClean="0"/>
              <a:t>	</a:t>
            </a:r>
            <a:r>
              <a:rPr lang="en-US" b="1" dirty="0" smtClean="0"/>
              <a:t>Instruments</a:t>
            </a:r>
            <a:endParaRPr lang="en-US" dirty="0" smtClean="0"/>
          </a:p>
          <a:p>
            <a:pPr>
              <a:buNone/>
            </a:pPr>
            <a:r>
              <a:rPr lang="en-US" dirty="0" smtClean="0"/>
              <a:t>	Home language assessments, questionnaire for students, computer based programming, and inquiry based lessons. Intervention will take the place of computer based programs that build language skills. Two assessments will be given to the students. </a:t>
            </a:r>
          </a:p>
          <a:p>
            <a:r>
              <a:rPr lang="en-US" dirty="0" smtClean="0"/>
              <a:t>One will be a teacher made assessment in the students home language will be given at the beginning of the intervention. Assessment will be given again at the end of the unit. In addition students will be given a mock up of the science state exam and evaluate or compare it with the score they receive at the end of the year. </a:t>
            </a:r>
          </a:p>
          <a:p>
            <a:pPr>
              <a:buNone/>
            </a:pPr>
            <a:endParaRPr lang="en-US" dirty="0" smtClean="0"/>
          </a:p>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3991622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4" Type="http://schemas.openxmlformats.org/officeDocument/2006/relationships/image" Target="../media/image4.jpeg"/><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 Id="rId5" Type="http://schemas.openxmlformats.org/officeDocument/2006/relationships/image" Target="../media/image5.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majorFont>
      <a:minorFont>
        <a:latin typeface="Book Antiqua"/>
        <a:ea typeface=""/>
        <a:cs typeface=""/>
        <a:font script="Jpan" typeface="ＭＳ 明朝"/>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236</TotalTime>
  <Words>1289</Words>
  <Application>Microsoft Office PowerPoint</Application>
  <PresentationFormat>On-screen Show (4:3)</PresentationFormat>
  <Paragraphs>65</Paragraphs>
  <Slides>13</Slides>
  <Notes>0</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Habitat</vt:lpstr>
      <vt:lpstr>Effective Strategies  for English Language Learners in Science</vt:lpstr>
      <vt:lpstr>Table of Contents</vt:lpstr>
      <vt:lpstr>Statement of the Problem</vt:lpstr>
      <vt:lpstr>Pros and Cons</vt:lpstr>
      <vt:lpstr>Review of Related Literature</vt:lpstr>
      <vt:lpstr>Review of Related Literature Cont…</vt:lpstr>
      <vt:lpstr>Review of Related Literature Cont…</vt:lpstr>
      <vt:lpstr>Research Hypothesis</vt:lpstr>
      <vt:lpstr>Method</vt:lpstr>
      <vt:lpstr>References</vt:lpstr>
      <vt:lpstr>Slide 11</vt:lpstr>
      <vt:lpstr>Slide 12</vt:lpstr>
      <vt:lpstr>Appendices</vt:lpstr>
    </vt:vector>
  </TitlesOfParts>
  <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Effective Strategies  for English Language Learners in Science</dc:title>
  <dc:creator>Joseph Moya</dc:creator>
  <cp:lastModifiedBy>Joseph Moya</cp:lastModifiedBy>
  <cp:revision>25</cp:revision>
  <dcterms:created xsi:type="dcterms:W3CDTF">2011-12-13T07:46:26Z</dcterms:created>
  <dcterms:modified xsi:type="dcterms:W3CDTF">2011-12-13T07:47:18Z</dcterms:modified>
</cp:coreProperties>
</file>